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78" r:id="rId6"/>
    <p:sldId id="279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81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9999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85017" autoAdjust="0"/>
  </p:normalViewPr>
  <p:slideViewPr>
    <p:cSldViewPr snapToGrid="0">
      <p:cViewPr>
        <p:scale>
          <a:sx n="90" d="100"/>
          <a:sy n="90" d="100"/>
        </p:scale>
        <p:origin x="144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9AEC5-4F00-4D4D-8548-03E0F5A36927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5B793-9D6D-49B8-982F-C3EABA0A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Houston zoom-in, keep city filled in red and make highways black.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8BDCC-FC65-459A-8080-4E72A0FAE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54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5B793-9D6D-49B8-982F-C3EABA0A8D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634999"/>
            <a:ext cx="7772400" cy="2387600"/>
          </a:xfrm>
        </p:spPr>
        <p:txBody>
          <a:bodyPr anchor="b">
            <a:normAutofit/>
          </a:bodyPr>
          <a:lstStyle>
            <a:lvl1pPr algn="ctr"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75260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AutoShape 5"/>
          <p:cNvCxnSpPr>
            <a:cxnSpLocks noChangeShapeType="1"/>
          </p:cNvCxnSpPr>
          <p:nvPr userDrawn="1"/>
        </p:nvCxnSpPr>
        <p:spPr bwMode="auto">
          <a:xfrm>
            <a:off x="533400" y="685800"/>
            <a:ext cx="8001000" cy="0"/>
          </a:xfrm>
          <a:prstGeom prst="straightConnector1">
            <a:avLst/>
          </a:prstGeom>
          <a:noFill/>
          <a:ln w="25400">
            <a:solidFill>
              <a:srgbClr val="005E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3" descr="P:\Lab\Logos\GDC_horizonta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8" y="5023701"/>
            <a:ext cx="4381501" cy="116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AutoShape 5"/>
          <p:cNvCxnSpPr>
            <a:cxnSpLocks noChangeShapeType="1"/>
          </p:cNvCxnSpPr>
          <p:nvPr userDrawn="1"/>
        </p:nvCxnSpPr>
        <p:spPr bwMode="auto">
          <a:xfrm>
            <a:off x="609600" y="6324600"/>
            <a:ext cx="8001000" cy="0"/>
          </a:xfrm>
          <a:prstGeom prst="straightConnector1">
            <a:avLst/>
          </a:prstGeom>
          <a:noFill/>
          <a:ln w="25400">
            <a:solidFill>
              <a:srgbClr val="005E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 descr="MC910216338.PNG"/>
          <p:cNvPicPr/>
          <p:nvPr userDrawn="1"/>
        </p:nvPicPr>
        <p:blipFill>
          <a:blip r:embed="rId3" cstate="print">
            <a:duotone>
              <a:srgbClr val="1B396B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356193" y="2569426"/>
            <a:ext cx="2431613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5509" cy="530226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0" y="987426"/>
            <a:ext cx="7887891" cy="498633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973763"/>
            <a:ext cx="7885508" cy="382588"/>
          </a:xfrm>
        </p:spPr>
        <p:txBody>
          <a:bodyPr/>
          <a:lstStyle>
            <a:lvl1pPr marL="0" indent="0">
              <a:buNone/>
              <a:defRPr sz="1600" i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9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4956"/>
            <a:ext cx="78867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0519"/>
            <a:ext cx="7886700" cy="4351338"/>
          </a:xfrm>
        </p:spPr>
        <p:txBody>
          <a:bodyPr/>
          <a:lstStyle>
            <a:lvl1pPr>
              <a:defRPr sz="2400" b="1" i="1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9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4956"/>
            <a:ext cx="7886700" cy="753269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4818857"/>
          </a:xfrm>
        </p:spPr>
        <p:txBody>
          <a:bodyPr/>
          <a:lstStyle>
            <a:lvl1pPr>
              <a:defRPr sz="2400" b="1" i="1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7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7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400" b="1" i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400" b="1" i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2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3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2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0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5556-D690-45D4-8275-5241D642E27D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8A40C-BBEE-4208-8490-83C4E45A68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09713" y="6400413"/>
            <a:ext cx="6124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ea typeface="Times New Roman"/>
                <a:cs typeface="Arial" pitchFamily="34" charset="0"/>
              </a:rPr>
              <a:t>GIS/Data Center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Times New Roman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Arial" pitchFamily="34" charset="0"/>
              </a:rPr>
              <a:t>| Email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ea typeface="Times New Roman"/>
                <a:cs typeface="Arial" pitchFamily="34" charset="0"/>
              </a:rPr>
              <a:t>gisdata@rice.edu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Arial" pitchFamily="34" charset="0"/>
              </a:rPr>
              <a:t>| Lab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ea typeface="Times New Roman"/>
                <a:cs typeface="Arial" pitchFamily="34" charset="0"/>
              </a:rPr>
              <a:t> (713) 348-2599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Times New Roman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Arial" pitchFamily="34" charset="0"/>
              </a:rPr>
              <a:t>| library.rice.edu/</a:t>
            </a:r>
            <a:r>
              <a:rPr lang="en-US" sz="1200" b="1" dirty="0" err="1" smtClean="0">
                <a:solidFill>
                  <a:schemeClr val="accent1">
                    <a:lumMod val="75000"/>
                  </a:schemeClr>
                </a:solidFill>
                <a:ea typeface="Times New Roman"/>
                <a:cs typeface="Arial" pitchFamily="34" charset="0"/>
              </a:rPr>
              <a:t>gdc</a:t>
            </a:r>
            <a:endParaRPr lang="en-US" sz="1200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GIS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ArcGIS Desktop 10</a:t>
            </a:r>
            <a:endParaRPr lang="en-US" dirty="0"/>
          </a:p>
        </p:txBody>
      </p:sp>
      <p:pic>
        <p:nvPicPr>
          <p:cNvPr id="10" name="Picture 9" descr="MC910216338.PNG"/>
          <p:cNvPicPr/>
          <p:nvPr/>
        </p:nvPicPr>
        <p:blipFill>
          <a:blip r:embed="rId2" cstate="print">
            <a:duotone>
              <a:srgbClr val="1B396B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356193" y="2569426"/>
            <a:ext cx="2431613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P:\Training\Short_Courses\GDC_Courses\Course_Materials\Fall_2014\Getting_Started_with_ArcGIS_Series\Introduction_to_GIS_Data_Management\Presentation_SourceData\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5580" y="-7391400"/>
            <a:ext cx="22418675" cy="212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:\Training\Short_Courses\GDC_Courses\Course_Materials\Fall_2014\Getting_Started_with_ArcGIS_Series\Introduction_to_GIS_Data_Management\Presentation_SourceData\Houst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56" y="5257800"/>
            <a:ext cx="1581150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861387"/>
            <a:ext cx="11582400" cy="77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6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9279E-6 L -0.8349 -0.374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53" y="-187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642 -0.2831 L -0.83142 -0.372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4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0763 L 0.00157 0.0671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26083" r="27838" b="25764"/>
          <a:stretch/>
        </p:blipFill>
        <p:spPr>
          <a:xfrm>
            <a:off x="628650" y="1463477"/>
            <a:ext cx="2552413" cy="17755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14802" r="26938" b="37547"/>
          <a:stretch/>
        </p:blipFill>
        <p:spPr>
          <a:xfrm>
            <a:off x="3305041" y="1487287"/>
            <a:ext cx="2543165" cy="17570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7" t="28892" r="22735" b="23456"/>
          <a:stretch/>
        </p:blipFill>
        <p:spPr>
          <a:xfrm>
            <a:off x="5962937" y="1487287"/>
            <a:ext cx="2552413" cy="17570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8350" r="14273" b="33999"/>
          <a:stretch/>
        </p:blipFill>
        <p:spPr>
          <a:xfrm>
            <a:off x="628649" y="3950847"/>
            <a:ext cx="2543165" cy="17570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22823" r="26551" b="29777"/>
          <a:stretch/>
        </p:blipFill>
        <p:spPr>
          <a:xfrm>
            <a:off x="3305039" y="3981360"/>
            <a:ext cx="2543166" cy="17478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9" t="36433" r="22566" b="34265"/>
          <a:stretch/>
        </p:blipFill>
        <p:spPr>
          <a:xfrm>
            <a:off x="5962934" y="3960093"/>
            <a:ext cx="2552415" cy="17478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34688" y="3341180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1:1,000,000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6456" y="3359094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1:100,000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5228" y="3341180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1:20,000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1058" y="5819300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1:2000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2826" y="5837214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1:500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1598" y="5819300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1:1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Data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10519"/>
            <a:ext cx="5631142" cy="435133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10519"/>
            <a:ext cx="5631143" cy="435133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302384" y="1812868"/>
            <a:ext cx="2103917" cy="176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Vector Data</a:t>
            </a:r>
          </a:p>
          <a:p>
            <a:pPr lvl="1"/>
            <a:r>
              <a:rPr lang="en-US" dirty="0" smtClean="0"/>
              <a:t>Points </a:t>
            </a:r>
          </a:p>
          <a:p>
            <a:pPr lvl="1"/>
            <a:r>
              <a:rPr lang="en-US" dirty="0" smtClean="0"/>
              <a:t>Lines </a:t>
            </a:r>
          </a:p>
          <a:p>
            <a:pPr lvl="1"/>
            <a:r>
              <a:rPr lang="en-US" dirty="0" smtClean="0"/>
              <a:t>Polygons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02385" y="3710763"/>
            <a:ext cx="2103917" cy="176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Raster Data</a:t>
            </a:r>
          </a:p>
        </p:txBody>
      </p:sp>
      <p:pic>
        <p:nvPicPr>
          <p:cNvPr id="14" name="Picture 16" descr="pixels"/>
          <p:cNvPicPr>
            <a:picLocks noChangeAspect="1" noChangeArrowheads="1"/>
          </p:cNvPicPr>
          <p:nvPr/>
        </p:nvPicPr>
        <p:blipFill>
          <a:blip r:embed="rId4" cstate="print"/>
          <a:srcRect l="37878" t="49019" r="37878" b="19608"/>
          <a:stretch>
            <a:fillRect/>
          </a:stretch>
        </p:blipFill>
        <p:spPr bwMode="auto">
          <a:xfrm>
            <a:off x="6789433" y="4228214"/>
            <a:ext cx="1077913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3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Data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484" y="1472296"/>
            <a:ext cx="6277031" cy="478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33484" y="3377445"/>
            <a:ext cx="1876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Orthophoto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8043" y="3384369"/>
            <a:ext cx="1531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Land Use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0948" y="3377445"/>
            <a:ext cx="20401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Concentration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722" y="5883035"/>
            <a:ext cx="1531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Slope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8043" y="5883035"/>
            <a:ext cx="1531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Elevation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4199" y="5883035"/>
            <a:ext cx="1531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Population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Vector Data vs. Raster Data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7913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Vector </a:t>
            </a:r>
          </a:p>
          <a:p>
            <a:pPr marL="0" indent="0">
              <a:buNone/>
            </a:pPr>
            <a:r>
              <a:rPr lang="en-US" sz="2000" b="0" i="0" dirty="0">
                <a:solidFill>
                  <a:schemeClr val="tx1"/>
                </a:solidFill>
              </a:rPr>
              <a:t>Uses points, lines, and polygons to represent real features on the earth’s surface, such as light poles, roads, and buildings. Ideal for discrete themes with definite boundaries.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7913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Raster</a:t>
            </a:r>
          </a:p>
          <a:p>
            <a:pPr marL="0" indent="0">
              <a:buNone/>
            </a:pPr>
            <a:r>
              <a:rPr lang="en-US" sz="2000" b="0" i="0" dirty="0">
                <a:solidFill>
                  <a:schemeClr val="tx1"/>
                </a:solidFill>
              </a:rPr>
              <a:t>Is composed of a continuous grid of cells that represent a value for a portion of the earth’s surface, such as elevation, and rainfall. Ideal for continuous themes of change.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86" y="3838513"/>
            <a:ext cx="3200400" cy="2473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9" y="3838513"/>
            <a:ext cx="3200400" cy="24730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30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Systems and Projections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28649" y="1434227"/>
            <a:ext cx="3454253" cy="19407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Projection</a:t>
            </a:r>
          </a:p>
          <a:p>
            <a:pPr marL="0" indent="0">
              <a:buNone/>
            </a:pPr>
            <a:r>
              <a:rPr lang="en-US" sz="2000" b="0" i="0" dirty="0" smtClean="0">
                <a:solidFill>
                  <a:schemeClr val="tx1"/>
                </a:solidFill>
              </a:rPr>
              <a:t>A method of representing the earth’s three-dimensional surface as a flat two-dimensional surface</a:t>
            </a:r>
          </a:p>
          <a:p>
            <a:pPr marL="0" indent="0">
              <a:buNone/>
            </a:pPr>
            <a:endParaRPr lang="en-US" sz="2000" b="0" i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1190847" y="5422996"/>
            <a:ext cx="1913860" cy="55254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966733" y="1434227"/>
            <a:ext cx="3252235" cy="1940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Coordinate System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0" i="0" dirty="0" smtClean="0">
                <a:solidFill>
                  <a:schemeClr val="tx1"/>
                </a:solidFill>
              </a:rPr>
              <a:t>A method of representing points in a space of given dimensions by coordinates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0" i="0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100829" y="3641295"/>
            <a:ext cx="3577561" cy="2102856"/>
            <a:chOff x="5455768" y="3066064"/>
            <a:chExt cx="2269892" cy="112780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326372" y="3254309"/>
              <a:ext cx="0" cy="86478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789427" y="3362406"/>
              <a:ext cx="1073889" cy="6698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789427" y="3351773"/>
              <a:ext cx="1073889" cy="6698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6273208" y="3644168"/>
              <a:ext cx="106325" cy="10632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63198" y="3066064"/>
              <a:ext cx="1052624" cy="16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50000"/>
                    </a:schemeClr>
                  </a:solidFill>
                </a:rPr>
                <a:t>Elevation</a:t>
              </a:r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73036" y="4023371"/>
              <a:ext cx="1052624" cy="16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50000"/>
                    </a:schemeClr>
                  </a:solidFill>
                </a:rPr>
                <a:t>Latitude</a:t>
              </a:r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55768" y="4028798"/>
              <a:ext cx="1052624" cy="16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50000"/>
                    </a:schemeClr>
                  </a:solidFill>
                </a:rPr>
                <a:t>Longitude</a:t>
              </a:r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1190847" y="3830291"/>
            <a:ext cx="1913860" cy="19138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6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190847" y="3641295"/>
            <a:ext cx="1913860" cy="55254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32" idx="6"/>
            <a:endCxn id="33" idx="6"/>
          </p:cNvCxnSpPr>
          <p:nvPr/>
        </p:nvCxnSpPr>
        <p:spPr>
          <a:xfrm>
            <a:off x="3104707" y="3917569"/>
            <a:ext cx="0" cy="178170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190847" y="3917569"/>
            <a:ext cx="0" cy="178170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190847" y="4473502"/>
            <a:ext cx="1913860" cy="55254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Systems and Projections</a:t>
            </a:r>
            <a:endParaRPr lang="en-US" dirty="0"/>
          </a:p>
        </p:txBody>
      </p:sp>
      <p:pic>
        <p:nvPicPr>
          <p:cNvPr id="21" name="Picture 65" descr="Photo of Rice stat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953" y="1285875"/>
            <a:ext cx="838200" cy="649288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2284541"/>
            <a:ext cx="4572000" cy="3532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6" y="2284541"/>
            <a:ext cx="4572000" cy="3532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6" y="2284541"/>
            <a:ext cx="4572000" cy="3532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2284540"/>
            <a:ext cx="4572000" cy="3532909"/>
          </a:xfrm>
          <a:prstGeom prst="rect">
            <a:avLst/>
          </a:prstGeom>
        </p:spPr>
      </p:pic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2190750" y="1285875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29</a:t>
            </a:r>
            <a:r>
              <a:rPr lang="en-US" sz="1200" b="1" baseline="300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43’ 7.10 ” N</a:t>
            </a:r>
          </a:p>
          <a:p>
            <a:pPr eaLnBrk="1" hangingPunct="1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95</a:t>
            </a:r>
            <a:r>
              <a:rPr lang="en-US" sz="1200" b="1" baseline="300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23’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55.74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</a:p>
          <a:p>
            <a:pPr eaLnBrk="1" hangingPunct="1"/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GCS_WGS_1984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78011" y="5201398"/>
            <a:ext cx="3151389" cy="1181574"/>
            <a:chOff x="5578011" y="5201398"/>
            <a:chExt cx="3151389" cy="1181574"/>
          </a:xfrm>
        </p:grpSpPr>
        <p:sp>
          <p:nvSpPr>
            <p:cNvPr id="10" name="Rectangle 9"/>
            <p:cNvSpPr/>
            <p:nvPr/>
          </p:nvSpPr>
          <p:spPr>
            <a:xfrm>
              <a:off x="5578011" y="5201398"/>
              <a:ext cx="3151389" cy="843020"/>
            </a:xfrm>
            <a:custGeom>
              <a:avLst/>
              <a:gdLst>
                <a:gd name="connsiteX0" fmla="*/ 0 w 2264710"/>
                <a:gd name="connsiteY0" fmla="*/ 0 h 1750003"/>
                <a:gd name="connsiteX1" fmla="*/ 2264710 w 2264710"/>
                <a:gd name="connsiteY1" fmla="*/ 0 h 1750003"/>
                <a:gd name="connsiteX2" fmla="*/ 2264710 w 2264710"/>
                <a:gd name="connsiteY2" fmla="*/ 1750003 h 1750003"/>
                <a:gd name="connsiteX3" fmla="*/ 0 w 2264710"/>
                <a:gd name="connsiteY3" fmla="*/ 1750003 h 1750003"/>
                <a:gd name="connsiteX4" fmla="*/ 0 w 2264710"/>
                <a:gd name="connsiteY4" fmla="*/ 0 h 1750003"/>
                <a:gd name="connsiteX0" fmla="*/ 0 w 2264710"/>
                <a:gd name="connsiteY0" fmla="*/ 0 h 1750003"/>
                <a:gd name="connsiteX1" fmla="*/ 2264710 w 2264710"/>
                <a:gd name="connsiteY1" fmla="*/ 0 h 1750003"/>
                <a:gd name="connsiteX2" fmla="*/ 2264710 w 2264710"/>
                <a:gd name="connsiteY2" fmla="*/ 1750003 h 1750003"/>
                <a:gd name="connsiteX3" fmla="*/ 999460 w 2264710"/>
                <a:gd name="connsiteY3" fmla="*/ 1750003 h 1750003"/>
                <a:gd name="connsiteX4" fmla="*/ 0 w 2264710"/>
                <a:gd name="connsiteY4" fmla="*/ 0 h 1750003"/>
                <a:gd name="connsiteX0" fmla="*/ 0 w 3232273"/>
                <a:gd name="connsiteY0" fmla="*/ 0 h 1760636"/>
                <a:gd name="connsiteX1" fmla="*/ 2264710 w 3232273"/>
                <a:gd name="connsiteY1" fmla="*/ 0 h 1760636"/>
                <a:gd name="connsiteX2" fmla="*/ 3232273 w 3232273"/>
                <a:gd name="connsiteY2" fmla="*/ 1760636 h 1760636"/>
                <a:gd name="connsiteX3" fmla="*/ 999460 w 3232273"/>
                <a:gd name="connsiteY3" fmla="*/ 1750003 h 1760636"/>
                <a:gd name="connsiteX4" fmla="*/ 0 w 3232273"/>
                <a:gd name="connsiteY4" fmla="*/ 0 h 1760636"/>
                <a:gd name="connsiteX0" fmla="*/ 0 w 3242906"/>
                <a:gd name="connsiteY0" fmla="*/ 914400 h 1760636"/>
                <a:gd name="connsiteX1" fmla="*/ 2275343 w 3242906"/>
                <a:gd name="connsiteY1" fmla="*/ 0 h 1760636"/>
                <a:gd name="connsiteX2" fmla="*/ 3242906 w 3242906"/>
                <a:gd name="connsiteY2" fmla="*/ 1760636 h 1760636"/>
                <a:gd name="connsiteX3" fmla="*/ 1010093 w 3242906"/>
                <a:gd name="connsiteY3" fmla="*/ 1750003 h 1760636"/>
                <a:gd name="connsiteX4" fmla="*/ 0 w 3242906"/>
                <a:gd name="connsiteY4" fmla="*/ 914400 h 1760636"/>
                <a:gd name="connsiteX0" fmla="*/ 0 w 3242906"/>
                <a:gd name="connsiteY0" fmla="*/ 893135 h 1760636"/>
                <a:gd name="connsiteX1" fmla="*/ 2275343 w 3242906"/>
                <a:gd name="connsiteY1" fmla="*/ 0 h 1760636"/>
                <a:gd name="connsiteX2" fmla="*/ 3242906 w 3242906"/>
                <a:gd name="connsiteY2" fmla="*/ 1760636 h 1760636"/>
                <a:gd name="connsiteX3" fmla="*/ 1010093 w 3242906"/>
                <a:gd name="connsiteY3" fmla="*/ 1750003 h 1760636"/>
                <a:gd name="connsiteX4" fmla="*/ 0 w 3242906"/>
                <a:gd name="connsiteY4" fmla="*/ 893135 h 1760636"/>
                <a:gd name="connsiteX0" fmla="*/ 0 w 3242906"/>
                <a:gd name="connsiteY0" fmla="*/ 0 h 867501"/>
                <a:gd name="connsiteX1" fmla="*/ 2254078 w 3242906"/>
                <a:gd name="connsiteY1" fmla="*/ 0 h 867501"/>
                <a:gd name="connsiteX2" fmla="*/ 3242906 w 3242906"/>
                <a:gd name="connsiteY2" fmla="*/ 867501 h 867501"/>
                <a:gd name="connsiteX3" fmla="*/ 1010093 w 3242906"/>
                <a:gd name="connsiteY3" fmla="*/ 856868 h 867501"/>
                <a:gd name="connsiteX4" fmla="*/ 0 w 3242906"/>
                <a:gd name="connsiteY4" fmla="*/ 0 h 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2906" h="867501">
                  <a:moveTo>
                    <a:pt x="0" y="0"/>
                  </a:moveTo>
                  <a:lnTo>
                    <a:pt x="2254078" y="0"/>
                  </a:lnTo>
                  <a:lnTo>
                    <a:pt x="3242906" y="867501"/>
                  </a:lnTo>
                  <a:lnTo>
                    <a:pt x="1010093" y="856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85860" y="6044418"/>
              <a:ext cx="1497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50000"/>
                    </a:schemeClr>
                  </a:solidFill>
                </a:rPr>
                <a:t>Aerial Photo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556746" y="3899964"/>
            <a:ext cx="3151389" cy="1181573"/>
            <a:chOff x="5556746" y="3899964"/>
            <a:chExt cx="3151389" cy="1181573"/>
          </a:xfrm>
        </p:grpSpPr>
        <p:sp>
          <p:nvSpPr>
            <p:cNvPr id="31" name="Rectangle 30"/>
            <p:cNvSpPr/>
            <p:nvPr/>
          </p:nvSpPr>
          <p:spPr>
            <a:xfrm>
              <a:off x="5556746" y="3899964"/>
              <a:ext cx="3151389" cy="843019"/>
            </a:xfrm>
            <a:custGeom>
              <a:avLst/>
              <a:gdLst>
                <a:gd name="connsiteX0" fmla="*/ 0 w 2264710"/>
                <a:gd name="connsiteY0" fmla="*/ 0 h 1750003"/>
                <a:gd name="connsiteX1" fmla="*/ 2264710 w 2264710"/>
                <a:gd name="connsiteY1" fmla="*/ 0 h 1750003"/>
                <a:gd name="connsiteX2" fmla="*/ 2264710 w 2264710"/>
                <a:gd name="connsiteY2" fmla="*/ 1750003 h 1750003"/>
                <a:gd name="connsiteX3" fmla="*/ 0 w 2264710"/>
                <a:gd name="connsiteY3" fmla="*/ 1750003 h 1750003"/>
                <a:gd name="connsiteX4" fmla="*/ 0 w 2264710"/>
                <a:gd name="connsiteY4" fmla="*/ 0 h 1750003"/>
                <a:gd name="connsiteX0" fmla="*/ 0 w 3242905"/>
                <a:gd name="connsiteY0" fmla="*/ 0 h 1750003"/>
                <a:gd name="connsiteX1" fmla="*/ 2264710 w 3242905"/>
                <a:gd name="connsiteY1" fmla="*/ 0 h 1750003"/>
                <a:gd name="connsiteX2" fmla="*/ 3242905 w 3242905"/>
                <a:gd name="connsiteY2" fmla="*/ 846236 h 1750003"/>
                <a:gd name="connsiteX3" fmla="*/ 0 w 3242905"/>
                <a:gd name="connsiteY3" fmla="*/ 1750003 h 1750003"/>
                <a:gd name="connsiteX4" fmla="*/ 0 w 3242905"/>
                <a:gd name="connsiteY4" fmla="*/ 0 h 1750003"/>
                <a:gd name="connsiteX0" fmla="*/ 0 w 3242905"/>
                <a:gd name="connsiteY0" fmla="*/ 0 h 846236"/>
                <a:gd name="connsiteX1" fmla="*/ 2264710 w 3242905"/>
                <a:gd name="connsiteY1" fmla="*/ 0 h 846236"/>
                <a:gd name="connsiteX2" fmla="*/ 3242905 w 3242905"/>
                <a:gd name="connsiteY2" fmla="*/ 846236 h 846236"/>
                <a:gd name="connsiteX3" fmla="*/ 1010093 w 3242905"/>
                <a:gd name="connsiteY3" fmla="*/ 580421 h 846236"/>
                <a:gd name="connsiteX4" fmla="*/ 0 w 3242905"/>
                <a:gd name="connsiteY4" fmla="*/ 0 h 846236"/>
                <a:gd name="connsiteX0" fmla="*/ 0 w 3242905"/>
                <a:gd name="connsiteY0" fmla="*/ 0 h 846236"/>
                <a:gd name="connsiteX1" fmla="*/ 2264710 w 3242905"/>
                <a:gd name="connsiteY1" fmla="*/ 0 h 846236"/>
                <a:gd name="connsiteX2" fmla="*/ 3242905 w 3242905"/>
                <a:gd name="connsiteY2" fmla="*/ 846236 h 846236"/>
                <a:gd name="connsiteX3" fmla="*/ 1041991 w 3242905"/>
                <a:gd name="connsiteY3" fmla="*/ 846235 h 846236"/>
                <a:gd name="connsiteX4" fmla="*/ 0 w 3242905"/>
                <a:gd name="connsiteY4" fmla="*/ 0 h 846236"/>
                <a:gd name="connsiteX0" fmla="*/ 0 w 3242905"/>
                <a:gd name="connsiteY0" fmla="*/ 0 h 867500"/>
                <a:gd name="connsiteX1" fmla="*/ 2264710 w 3242905"/>
                <a:gd name="connsiteY1" fmla="*/ 0 h 867500"/>
                <a:gd name="connsiteX2" fmla="*/ 3242905 w 3242905"/>
                <a:gd name="connsiteY2" fmla="*/ 846236 h 867500"/>
                <a:gd name="connsiteX3" fmla="*/ 1041991 w 3242905"/>
                <a:gd name="connsiteY3" fmla="*/ 867500 h 867500"/>
                <a:gd name="connsiteX4" fmla="*/ 0 w 3242905"/>
                <a:gd name="connsiteY4" fmla="*/ 0 h 8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2905" h="867500">
                  <a:moveTo>
                    <a:pt x="0" y="0"/>
                  </a:moveTo>
                  <a:lnTo>
                    <a:pt x="2264710" y="0"/>
                  </a:lnTo>
                  <a:lnTo>
                    <a:pt x="3242905" y="846236"/>
                  </a:lnTo>
                  <a:lnTo>
                    <a:pt x="1041991" y="86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85860" y="4742983"/>
              <a:ext cx="1497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50000"/>
                    </a:schemeClr>
                  </a:solidFill>
                </a:rPr>
                <a:t>Buildings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68559" y="2588200"/>
            <a:ext cx="3130723" cy="1191903"/>
            <a:chOff x="5568559" y="2588200"/>
            <a:chExt cx="3130723" cy="1191903"/>
          </a:xfrm>
        </p:grpSpPr>
        <p:sp>
          <p:nvSpPr>
            <p:cNvPr id="33" name="Rectangle 32"/>
            <p:cNvSpPr/>
            <p:nvPr/>
          </p:nvSpPr>
          <p:spPr>
            <a:xfrm>
              <a:off x="5568559" y="2588200"/>
              <a:ext cx="3130723" cy="853351"/>
            </a:xfrm>
            <a:custGeom>
              <a:avLst/>
              <a:gdLst>
                <a:gd name="connsiteX0" fmla="*/ 0 w 2264710"/>
                <a:gd name="connsiteY0" fmla="*/ 0 h 1750003"/>
                <a:gd name="connsiteX1" fmla="*/ 2264710 w 2264710"/>
                <a:gd name="connsiteY1" fmla="*/ 0 h 1750003"/>
                <a:gd name="connsiteX2" fmla="*/ 2264710 w 2264710"/>
                <a:gd name="connsiteY2" fmla="*/ 1750003 h 1750003"/>
                <a:gd name="connsiteX3" fmla="*/ 0 w 2264710"/>
                <a:gd name="connsiteY3" fmla="*/ 1750003 h 1750003"/>
                <a:gd name="connsiteX4" fmla="*/ 0 w 2264710"/>
                <a:gd name="connsiteY4" fmla="*/ 0 h 1750003"/>
                <a:gd name="connsiteX0" fmla="*/ 0 w 3221640"/>
                <a:gd name="connsiteY0" fmla="*/ 0 h 1750003"/>
                <a:gd name="connsiteX1" fmla="*/ 2264710 w 3221640"/>
                <a:gd name="connsiteY1" fmla="*/ 0 h 1750003"/>
                <a:gd name="connsiteX2" fmla="*/ 3221640 w 3221640"/>
                <a:gd name="connsiteY2" fmla="*/ 856868 h 1750003"/>
                <a:gd name="connsiteX3" fmla="*/ 0 w 3221640"/>
                <a:gd name="connsiteY3" fmla="*/ 1750003 h 1750003"/>
                <a:gd name="connsiteX4" fmla="*/ 0 w 3221640"/>
                <a:gd name="connsiteY4" fmla="*/ 0 h 1750003"/>
                <a:gd name="connsiteX0" fmla="*/ 0 w 3221640"/>
                <a:gd name="connsiteY0" fmla="*/ 0 h 856868"/>
                <a:gd name="connsiteX1" fmla="*/ 2264710 w 3221640"/>
                <a:gd name="connsiteY1" fmla="*/ 0 h 856868"/>
                <a:gd name="connsiteX2" fmla="*/ 3221640 w 3221640"/>
                <a:gd name="connsiteY2" fmla="*/ 856868 h 856868"/>
                <a:gd name="connsiteX3" fmla="*/ 1212111 w 3221640"/>
                <a:gd name="connsiteY3" fmla="*/ 676114 h 856868"/>
                <a:gd name="connsiteX4" fmla="*/ 0 w 3221640"/>
                <a:gd name="connsiteY4" fmla="*/ 0 h 856868"/>
                <a:gd name="connsiteX0" fmla="*/ 0 w 3221640"/>
                <a:gd name="connsiteY0" fmla="*/ 0 h 878133"/>
                <a:gd name="connsiteX1" fmla="*/ 2264710 w 3221640"/>
                <a:gd name="connsiteY1" fmla="*/ 0 h 878133"/>
                <a:gd name="connsiteX2" fmla="*/ 3221640 w 3221640"/>
                <a:gd name="connsiteY2" fmla="*/ 856868 h 878133"/>
                <a:gd name="connsiteX3" fmla="*/ 1020725 w 3221640"/>
                <a:gd name="connsiteY3" fmla="*/ 878133 h 878133"/>
                <a:gd name="connsiteX4" fmla="*/ 0 w 3221640"/>
                <a:gd name="connsiteY4" fmla="*/ 0 h 87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1640" h="878133">
                  <a:moveTo>
                    <a:pt x="0" y="0"/>
                  </a:moveTo>
                  <a:lnTo>
                    <a:pt x="2264710" y="0"/>
                  </a:lnTo>
                  <a:lnTo>
                    <a:pt x="3221640" y="856868"/>
                  </a:lnTo>
                  <a:lnTo>
                    <a:pt x="1020725" y="87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85860" y="3441549"/>
              <a:ext cx="1497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50000"/>
                    </a:schemeClr>
                  </a:solidFill>
                </a:rPr>
                <a:t>Sidewalks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78011" y="1285875"/>
            <a:ext cx="3151390" cy="1180229"/>
            <a:chOff x="5578011" y="1285875"/>
            <a:chExt cx="3151390" cy="1180229"/>
          </a:xfrm>
        </p:grpSpPr>
        <p:sp>
          <p:nvSpPr>
            <p:cNvPr id="30" name="Rectangle 29"/>
            <p:cNvSpPr/>
            <p:nvPr/>
          </p:nvSpPr>
          <p:spPr>
            <a:xfrm>
              <a:off x="5578011" y="1285875"/>
              <a:ext cx="3151390" cy="843019"/>
            </a:xfrm>
            <a:custGeom>
              <a:avLst/>
              <a:gdLst>
                <a:gd name="connsiteX0" fmla="*/ 0 w 2264710"/>
                <a:gd name="connsiteY0" fmla="*/ 0 h 1750003"/>
                <a:gd name="connsiteX1" fmla="*/ 2264710 w 2264710"/>
                <a:gd name="connsiteY1" fmla="*/ 0 h 1750003"/>
                <a:gd name="connsiteX2" fmla="*/ 2264710 w 2264710"/>
                <a:gd name="connsiteY2" fmla="*/ 1750003 h 1750003"/>
                <a:gd name="connsiteX3" fmla="*/ 0 w 2264710"/>
                <a:gd name="connsiteY3" fmla="*/ 1750003 h 1750003"/>
                <a:gd name="connsiteX4" fmla="*/ 0 w 2264710"/>
                <a:gd name="connsiteY4" fmla="*/ 0 h 1750003"/>
                <a:gd name="connsiteX0" fmla="*/ 0 w 3242906"/>
                <a:gd name="connsiteY0" fmla="*/ 0 h 1750003"/>
                <a:gd name="connsiteX1" fmla="*/ 2264710 w 3242906"/>
                <a:gd name="connsiteY1" fmla="*/ 0 h 1750003"/>
                <a:gd name="connsiteX2" fmla="*/ 3242906 w 3242906"/>
                <a:gd name="connsiteY2" fmla="*/ 867500 h 1750003"/>
                <a:gd name="connsiteX3" fmla="*/ 0 w 3242906"/>
                <a:gd name="connsiteY3" fmla="*/ 1750003 h 1750003"/>
                <a:gd name="connsiteX4" fmla="*/ 0 w 3242906"/>
                <a:gd name="connsiteY4" fmla="*/ 0 h 1750003"/>
                <a:gd name="connsiteX0" fmla="*/ 0 w 3242906"/>
                <a:gd name="connsiteY0" fmla="*/ 0 h 867500"/>
                <a:gd name="connsiteX1" fmla="*/ 2264710 w 3242906"/>
                <a:gd name="connsiteY1" fmla="*/ 0 h 867500"/>
                <a:gd name="connsiteX2" fmla="*/ 3242906 w 3242906"/>
                <a:gd name="connsiteY2" fmla="*/ 867500 h 867500"/>
                <a:gd name="connsiteX3" fmla="*/ 925032 w 3242906"/>
                <a:gd name="connsiteY3" fmla="*/ 708012 h 867500"/>
                <a:gd name="connsiteX4" fmla="*/ 0 w 3242906"/>
                <a:gd name="connsiteY4" fmla="*/ 0 h 867500"/>
                <a:gd name="connsiteX0" fmla="*/ 0 w 3242906"/>
                <a:gd name="connsiteY0" fmla="*/ 0 h 867500"/>
                <a:gd name="connsiteX1" fmla="*/ 2264710 w 3242906"/>
                <a:gd name="connsiteY1" fmla="*/ 0 h 867500"/>
                <a:gd name="connsiteX2" fmla="*/ 3242906 w 3242906"/>
                <a:gd name="connsiteY2" fmla="*/ 867500 h 867500"/>
                <a:gd name="connsiteX3" fmla="*/ 1031357 w 3242906"/>
                <a:gd name="connsiteY3" fmla="*/ 856868 h 867500"/>
                <a:gd name="connsiteX4" fmla="*/ 0 w 3242906"/>
                <a:gd name="connsiteY4" fmla="*/ 0 h 8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2906" h="867500">
                  <a:moveTo>
                    <a:pt x="0" y="0"/>
                  </a:moveTo>
                  <a:lnTo>
                    <a:pt x="2264710" y="0"/>
                  </a:lnTo>
                  <a:lnTo>
                    <a:pt x="3242906" y="867500"/>
                  </a:lnTo>
                  <a:lnTo>
                    <a:pt x="1031357" y="856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85860" y="2127550"/>
              <a:ext cx="1497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50000"/>
                    </a:schemeClr>
                  </a:solidFill>
                </a:rPr>
                <a:t>Streets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7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Projects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312" y="65596"/>
            <a:ext cx="7886700" cy="1325563"/>
          </a:xfrm>
        </p:spPr>
        <p:txBody>
          <a:bodyPr/>
          <a:lstStyle/>
          <a:p>
            <a:r>
              <a:rPr lang="en-US" dirty="0" smtClean="0"/>
              <a:t>Population Change by Census 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312" y="106155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0" i="0" dirty="0" smtClean="0"/>
              <a:t>1990-2000</a:t>
            </a:r>
            <a:endParaRPr lang="en-US" b="0" i="0" dirty="0"/>
          </a:p>
        </p:txBody>
      </p:sp>
      <p:pic>
        <p:nvPicPr>
          <p:cNvPr id="4" name="Picture 1139" descr="diff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037" t="2783" r="4546" b="16473"/>
          <a:stretch/>
        </p:blipFill>
        <p:spPr bwMode="auto">
          <a:xfrm>
            <a:off x="1413259" y="1711070"/>
            <a:ext cx="7502141" cy="469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56" descr="diffzoom"/>
          <p:cNvPicPr>
            <a:picLocks noChangeAspect="1" noChangeArrowheads="1"/>
          </p:cNvPicPr>
          <p:nvPr/>
        </p:nvPicPr>
        <p:blipFill>
          <a:blip r:embed="rId3" cstate="print"/>
          <a:srcRect l="3529" t="2728" r="9413" b="2728"/>
          <a:stretch>
            <a:fillRect/>
          </a:stretch>
        </p:blipFill>
        <p:spPr bwMode="auto">
          <a:xfrm>
            <a:off x="323154" y="1760351"/>
            <a:ext cx="1014984" cy="142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59" descr="1995"/>
          <p:cNvPicPr>
            <a:picLocks noChangeAspect="1" noChangeArrowheads="1"/>
          </p:cNvPicPr>
          <p:nvPr/>
        </p:nvPicPr>
        <p:blipFill>
          <a:blip r:embed="rId4" cstate="print"/>
          <a:srcRect l="3529" t="2728" r="9413" b="2728"/>
          <a:stretch>
            <a:fillRect/>
          </a:stretch>
        </p:blipFill>
        <p:spPr bwMode="auto">
          <a:xfrm>
            <a:off x="324234" y="3344957"/>
            <a:ext cx="10128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62" descr="2001zoom"/>
          <p:cNvPicPr>
            <a:picLocks noChangeAspect="1" noChangeArrowheads="1"/>
          </p:cNvPicPr>
          <p:nvPr/>
        </p:nvPicPr>
        <p:blipFill>
          <a:blip r:embed="rId5" cstate="print"/>
          <a:srcRect l="3529" t="2728" r="9413" b="2728"/>
          <a:stretch>
            <a:fillRect/>
          </a:stretch>
        </p:blipFill>
        <p:spPr bwMode="auto">
          <a:xfrm>
            <a:off x="313915" y="4945157"/>
            <a:ext cx="10334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60"/>
          <p:cNvSpPr>
            <a:spLocks noChangeArrowheads="1"/>
          </p:cNvSpPr>
          <p:nvPr/>
        </p:nvSpPr>
        <p:spPr bwMode="auto">
          <a:xfrm>
            <a:off x="572312" y="3383003"/>
            <a:ext cx="5706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1995</a:t>
            </a:r>
          </a:p>
        </p:txBody>
      </p:sp>
      <p:sp>
        <p:nvSpPr>
          <p:cNvPr id="9" name="Rectangle 1163"/>
          <p:cNvSpPr>
            <a:spLocks noChangeArrowheads="1"/>
          </p:cNvSpPr>
          <p:nvPr/>
        </p:nvSpPr>
        <p:spPr bwMode="auto">
          <a:xfrm>
            <a:off x="572312" y="4977448"/>
            <a:ext cx="5706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317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</a:t>
            </a:r>
            <a:r>
              <a:rPr lang="en-US" dirty="0" smtClean="0"/>
              <a:t>by Census Block in FEMA Flood Zones</a:t>
            </a:r>
            <a:endParaRPr lang="en-US" dirty="0"/>
          </a:p>
        </p:txBody>
      </p:sp>
      <p:pic>
        <p:nvPicPr>
          <p:cNvPr id="4" name="Picture 107" descr="fematotpo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" b="97059" l="4451" r="96212"/>
                    </a14:imgEffect>
                  </a14:imgLayer>
                </a14:imgProps>
              </a:ext>
            </a:extLst>
          </a:blip>
          <a:srcRect l="4546" t="5884" r="4546" b="3529"/>
          <a:stretch>
            <a:fillRect/>
          </a:stretch>
        </p:blipFill>
        <p:spPr bwMode="auto">
          <a:xfrm>
            <a:off x="3000499" y="1676400"/>
            <a:ext cx="583870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566988" y="4716841"/>
            <a:ext cx="14827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700" b="1" dirty="0">
                <a:latin typeface="Arial" pitchFamily="34" charset="0"/>
                <a:cs typeface="Arial" pitchFamily="34" charset="0"/>
              </a:rPr>
              <a:t>OUTSIDE 100-YEAR </a:t>
            </a:r>
            <a:r>
              <a:rPr lang="en-US" sz="700" b="1" dirty="0" smtClean="0">
                <a:latin typeface="Arial" pitchFamily="34" charset="0"/>
                <a:cs typeface="Arial" pitchFamily="34" charset="0"/>
              </a:rPr>
              <a:t>FLOODPLAIN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566988" y="4873624"/>
            <a:ext cx="631508" cy="989013"/>
            <a:chOff x="0" y="302"/>
            <a:chExt cx="442" cy="869"/>
          </a:xfrm>
        </p:grpSpPr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0" y="302"/>
              <a:ext cx="128" cy="64"/>
            </a:xfrm>
            <a:prstGeom prst="rect">
              <a:avLst/>
            </a:prstGeom>
            <a:solidFill>
              <a:srgbClr val="EBFF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152" y="306"/>
              <a:ext cx="138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0 - 41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0" y="388"/>
              <a:ext cx="128" cy="65"/>
            </a:xfrm>
            <a:prstGeom prst="rect">
              <a:avLst/>
            </a:prstGeom>
            <a:solidFill>
              <a:srgbClr val="D1F5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152" y="393"/>
              <a:ext cx="19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42 - 112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25"/>
            <p:cNvSpPr>
              <a:spLocks noChangeArrowheads="1"/>
            </p:cNvSpPr>
            <p:nvPr/>
          </p:nvSpPr>
          <p:spPr bwMode="auto">
            <a:xfrm>
              <a:off x="0" y="475"/>
              <a:ext cx="128" cy="64"/>
            </a:xfrm>
            <a:prstGeom prst="rect">
              <a:avLst/>
            </a:prstGeom>
            <a:solidFill>
              <a:srgbClr val="BCED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26"/>
            <p:cNvSpPr>
              <a:spLocks noChangeArrowheads="1"/>
            </p:cNvSpPr>
            <p:nvPr/>
          </p:nvSpPr>
          <p:spPr bwMode="auto">
            <a:xfrm>
              <a:off x="152" y="479"/>
              <a:ext cx="22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113 - 226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>
              <a:off x="0" y="562"/>
              <a:ext cx="128" cy="64"/>
            </a:xfrm>
            <a:prstGeom prst="rect">
              <a:avLst/>
            </a:prstGeom>
            <a:solidFill>
              <a:srgbClr val="A3E0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152" y="566"/>
              <a:ext cx="22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227 - 399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0" y="653"/>
              <a:ext cx="128" cy="64"/>
            </a:xfrm>
            <a:prstGeom prst="rect">
              <a:avLst/>
            </a:prstGeom>
            <a:solidFill>
              <a:srgbClr val="90D6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30"/>
            <p:cNvSpPr>
              <a:spLocks noChangeArrowheads="1"/>
            </p:cNvSpPr>
            <p:nvPr/>
          </p:nvSpPr>
          <p:spPr bwMode="auto">
            <a:xfrm>
              <a:off x="152" y="658"/>
              <a:ext cx="22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400 - 627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0" y="739"/>
              <a:ext cx="128" cy="64"/>
            </a:xfrm>
            <a:prstGeom prst="rect">
              <a:avLst/>
            </a:prstGeom>
            <a:solidFill>
              <a:srgbClr val="7CC95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152" y="743"/>
              <a:ext cx="22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628 - 932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0" y="826"/>
              <a:ext cx="128" cy="64"/>
            </a:xfrm>
            <a:prstGeom prst="rect">
              <a:avLst/>
            </a:prstGeom>
            <a:solidFill>
              <a:srgbClr val="67BA3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52" y="831"/>
              <a:ext cx="25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933 - 1346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35"/>
            <p:cNvSpPr>
              <a:spLocks noChangeArrowheads="1"/>
            </p:cNvSpPr>
            <p:nvPr/>
          </p:nvSpPr>
          <p:spPr bwMode="auto">
            <a:xfrm>
              <a:off x="0" y="913"/>
              <a:ext cx="128" cy="64"/>
            </a:xfrm>
            <a:prstGeom prst="rect">
              <a:avLst/>
            </a:prstGeom>
            <a:solidFill>
              <a:srgbClr val="57AD2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153" y="917"/>
              <a:ext cx="28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1347 - 1983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37"/>
            <p:cNvSpPr>
              <a:spLocks noChangeArrowheads="1"/>
            </p:cNvSpPr>
            <p:nvPr/>
          </p:nvSpPr>
          <p:spPr bwMode="auto">
            <a:xfrm>
              <a:off x="0" y="1000"/>
              <a:ext cx="128" cy="64"/>
            </a:xfrm>
            <a:prstGeom prst="rect">
              <a:avLst/>
            </a:prstGeom>
            <a:solidFill>
              <a:srgbClr val="469E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38"/>
            <p:cNvSpPr>
              <a:spLocks noChangeArrowheads="1"/>
            </p:cNvSpPr>
            <p:nvPr/>
          </p:nvSpPr>
          <p:spPr bwMode="auto">
            <a:xfrm>
              <a:off x="153" y="1004"/>
              <a:ext cx="28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1984 - 3010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0" y="1086"/>
              <a:ext cx="128" cy="64"/>
            </a:xfrm>
            <a:prstGeom prst="rect">
              <a:avLst/>
            </a:prstGeom>
            <a:solidFill>
              <a:srgbClr val="368F0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40"/>
            <p:cNvSpPr>
              <a:spLocks noChangeArrowheads="1"/>
            </p:cNvSpPr>
            <p:nvPr/>
          </p:nvSpPr>
          <p:spPr bwMode="auto">
            <a:xfrm>
              <a:off x="153" y="1090"/>
              <a:ext cx="28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3011 - 5930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683606" y="4716841"/>
            <a:ext cx="177641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en-US" sz="700" b="1" dirty="0">
                <a:latin typeface="Arial" pitchFamily="34" charset="0"/>
                <a:cs typeface="Arial" pitchFamily="34" charset="0"/>
              </a:rPr>
              <a:t>AREAS OF 100-YEAR COASTAL FLOOD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42"/>
          <p:cNvGrpSpPr>
            <a:grpSpLocks/>
          </p:cNvGrpSpPr>
          <p:nvPr/>
        </p:nvGrpSpPr>
        <p:grpSpPr bwMode="auto">
          <a:xfrm>
            <a:off x="683606" y="4868862"/>
            <a:ext cx="660495" cy="998538"/>
            <a:chOff x="0" y="1260"/>
            <a:chExt cx="408" cy="874"/>
          </a:xfrm>
        </p:grpSpPr>
        <p:sp>
          <p:nvSpPr>
            <p:cNvPr id="29" name="Rectangle 43"/>
            <p:cNvSpPr>
              <a:spLocks noChangeArrowheads="1"/>
            </p:cNvSpPr>
            <p:nvPr/>
          </p:nvSpPr>
          <p:spPr bwMode="auto">
            <a:xfrm>
              <a:off x="0" y="1260"/>
              <a:ext cx="128" cy="64"/>
            </a:xfrm>
            <a:prstGeom prst="rect">
              <a:avLst/>
            </a:prstGeom>
            <a:solidFill>
              <a:srgbClr val="F5E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153" y="1264"/>
              <a:ext cx="122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0 - 41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45"/>
            <p:cNvSpPr>
              <a:spLocks noChangeArrowheads="1"/>
            </p:cNvSpPr>
            <p:nvPr/>
          </p:nvSpPr>
          <p:spPr bwMode="auto">
            <a:xfrm>
              <a:off x="0" y="1350"/>
              <a:ext cx="128" cy="61"/>
            </a:xfrm>
            <a:prstGeom prst="rect">
              <a:avLst/>
            </a:prstGeom>
            <a:solidFill>
              <a:srgbClr val="E3BF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46"/>
            <p:cNvSpPr>
              <a:spLocks noChangeArrowheads="1"/>
            </p:cNvSpPr>
            <p:nvPr/>
          </p:nvSpPr>
          <p:spPr bwMode="auto">
            <a:xfrm>
              <a:off x="153" y="1354"/>
              <a:ext cx="175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42 - 112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47"/>
            <p:cNvSpPr>
              <a:spLocks noChangeArrowheads="1"/>
            </p:cNvSpPr>
            <p:nvPr/>
          </p:nvSpPr>
          <p:spPr bwMode="auto">
            <a:xfrm>
              <a:off x="0" y="1437"/>
              <a:ext cx="128" cy="64"/>
            </a:xfrm>
            <a:prstGeom prst="rect">
              <a:avLst/>
            </a:prstGeom>
            <a:solidFill>
              <a:srgbClr val="D5A4E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48"/>
            <p:cNvSpPr>
              <a:spLocks noChangeArrowheads="1"/>
            </p:cNvSpPr>
            <p:nvPr/>
          </p:nvSpPr>
          <p:spPr bwMode="auto">
            <a:xfrm>
              <a:off x="153" y="1441"/>
              <a:ext cx="202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113 - 226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49"/>
            <p:cNvSpPr>
              <a:spLocks noChangeArrowheads="1"/>
            </p:cNvSpPr>
            <p:nvPr/>
          </p:nvSpPr>
          <p:spPr bwMode="auto">
            <a:xfrm>
              <a:off x="0" y="1524"/>
              <a:ext cx="128" cy="64"/>
            </a:xfrm>
            <a:prstGeom prst="rect">
              <a:avLst/>
            </a:prstGeom>
            <a:solidFill>
              <a:srgbClr val="C284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50"/>
            <p:cNvSpPr>
              <a:spLocks noChangeArrowheads="1"/>
            </p:cNvSpPr>
            <p:nvPr/>
          </p:nvSpPr>
          <p:spPr bwMode="auto">
            <a:xfrm>
              <a:off x="153" y="1528"/>
              <a:ext cx="202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227 - 399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51"/>
            <p:cNvSpPr>
              <a:spLocks noChangeArrowheads="1"/>
            </p:cNvSpPr>
            <p:nvPr/>
          </p:nvSpPr>
          <p:spPr bwMode="auto">
            <a:xfrm>
              <a:off x="0" y="1611"/>
              <a:ext cx="128" cy="64"/>
            </a:xfrm>
            <a:prstGeom prst="rect">
              <a:avLst/>
            </a:prstGeom>
            <a:solidFill>
              <a:srgbClr val="B36D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52"/>
            <p:cNvSpPr>
              <a:spLocks noChangeArrowheads="1"/>
            </p:cNvSpPr>
            <p:nvPr/>
          </p:nvSpPr>
          <p:spPr bwMode="auto">
            <a:xfrm>
              <a:off x="153" y="1614"/>
              <a:ext cx="202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400 - 627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53"/>
            <p:cNvSpPr>
              <a:spLocks noChangeArrowheads="1"/>
            </p:cNvSpPr>
            <p:nvPr/>
          </p:nvSpPr>
          <p:spPr bwMode="auto">
            <a:xfrm>
              <a:off x="0" y="1697"/>
              <a:ext cx="128" cy="64"/>
            </a:xfrm>
            <a:prstGeom prst="rect">
              <a:avLst/>
            </a:prstGeom>
            <a:solidFill>
              <a:srgbClr val="A355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54"/>
            <p:cNvSpPr>
              <a:spLocks noChangeArrowheads="1"/>
            </p:cNvSpPr>
            <p:nvPr/>
          </p:nvSpPr>
          <p:spPr bwMode="auto">
            <a:xfrm>
              <a:off x="153" y="1700"/>
              <a:ext cx="202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628 - 932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55"/>
            <p:cNvSpPr>
              <a:spLocks noChangeArrowheads="1"/>
            </p:cNvSpPr>
            <p:nvPr/>
          </p:nvSpPr>
          <p:spPr bwMode="auto">
            <a:xfrm>
              <a:off x="0" y="1788"/>
              <a:ext cx="128" cy="60"/>
            </a:xfrm>
            <a:prstGeom prst="rect">
              <a:avLst/>
            </a:prstGeom>
            <a:solidFill>
              <a:srgbClr val="913D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56"/>
            <p:cNvSpPr>
              <a:spLocks noChangeArrowheads="1"/>
            </p:cNvSpPr>
            <p:nvPr/>
          </p:nvSpPr>
          <p:spPr bwMode="auto">
            <a:xfrm>
              <a:off x="153" y="1792"/>
              <a:ext cx="22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933 - 1346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57"/>
            <p:cNvSpPr>
              <a:spLocks noChangeArrowheads="1"/>
            </p:cNvSpPr>
            <p:nvPr/>
          </p:nvSpPr>
          <p:spPr bwMode="auto">
            <a:xfrm>
              <a:off x="0" y="1875"/>
              <a:ext cx="128" cy="64"/>
            </a:xfrm>
            <a:prstGeom prst="rect">
              <a:avLst/>
            </a:prstGeom>
            <a:solidFill>
              <a:srgbClr val="822B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58"/>
            <p:cNvSpPr>
              <a:spLocks noChangeArrowheads="1"/>
            </p:cNvSpPr>
            <p:nvPr/>
          </p:nvSpPr>
          <p:spPr bwMode="auto">
            <a:xfrm>
              <a:off x="153" y="1878"/>
              <a:ext cx="255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1347 - 1983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59"/>
            <p:cNvSpPr>
              <a:spLocks noChangeArrowheads="1"/>
            </p:cNvSpPr>
            <p:nvPr/>
          </p:nvSpPr>
          <p:spPr bwMode="auto">
            <a:xfrm>
              <a:off x="0" y="1961"/>
              <a:ext cx="128" cy="64"/>
            </a:xfrm>
            <a:prstGeom prst="rect">
              <a:avLst/>
            </a:prstGeom>
            <a:solidFill>
              <a:srgbClr val="7219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60"/>
            <p:cNvSpPr>
              <a:spLocks noChangeArrowheads="1"/>
            </p:cNvSpPr>
            <p:nvPr/>
          </p:nvSpPr>
          <p:spPr bwMode="auto">
            <a:xfrm>
              <a:off x="153" y="1964"/>
              <a:ext cx="255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1984 - 3010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61"/>
            <p:cNvSpPr>
              <a:spLocks noChangeArrowheads="1"/>
            </p:cNvSpPr>
            <p:nvPr/>
          </p:nvSpPr>
          <p:spPr bwMode="auto">
            <a:xfrm>
              <a:off x="0" y="2048"/>
              <a:ext cx="128" cy="64"/>
            </a:xfrm>
            <a:prstGeom prst="rect">
              <a:avLst/>
            </a:prstGeom>
            <a:solidFill>
              <a:srgbClr val="630A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62"/>
            <p:cNvSpPr>
              <a:spLocks noChangeArrowheads="1"/>
            </p:cNvSpPr>
            <p:nvPr/>
          </p:nvSpPr>
          <p:spPr bwMode="auto">
            <a:xfrm>
              <a:off x="153" y="2053"/>
              <a:ext cx="255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3011 - 5930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9" name="Rectangle 63"/>
          <p:cNvSpPr>
            <a:spLocks noChangeArrowheads="1"/>
          </p:cNvSpPr>
          <p:nvPr/>
        </p:nvSpPr>
        <p:spPr bwMode="auto">
          <a:xfrm>
            <a:off x="683606" y="3319913"/>
            <a:ext cx="12954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700" b="1" dirty="0">
                <a:latin typeface="Arial" pitchFamily="34" charset="0"/>
                <a:cs typeface="Arial" pitchFamily="34" charset="0"/>
              </a:rPr>
              <a:t>AREAS OF 100-YEAR FLOOD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" name="Group 64"/>
          <p:cNvGrpSpPr>
            <a:grpSpLocks/>
          </p:cNvGrpSpPr>
          <p:nvPr/>
        </p:nvGrpSpPr>
        <p:grpSpPr bwMode="auto">
          <a:xfrm>
            <a:off x="683606" y="3467912"/>
            <a:ext cx="636366" cy="990600"/>
            <a:chOff x="0" y="2222"/>
            <a:chExt cx="431" cy="874"/>
          </a:xfrm>
        </p:grpSpPr>
        <p:sp>
          <p:nvSpPr>
            <p:cNvPr id="51" name="Rectangle 65"/>
            <p:cNvSpPr>
              <a:spLocks noChangeArrowheads="1"/>
            </p:cNvSpPr>
            <p:nvPr/>
          </p:nvSpPr>
          <p:spPr bwMode="auto">
            <a:xfrm>
              <a:off x="0" y="2222"/>
              <a:ext cx="128" cy="64"/>
            </a:xfrm>
            <a:prstGeom prst="rect">
              <a:avLst/>
            </a:prstGeom>
            <a:solidFill>
              <a:srgbClr val="FF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66"/>
            <p:cNvSpPr>
              <a:spLocks noChangeArrowheads="1"/>
            </p:cNvSpPr>
            <p:nvPr/>
          </p:nvSpPr>
          <p:spPr bwMode="auto">
            <a:xfrm>
              <a:off x="151" y="2226"/>
              <a:ext cx="13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0 - 41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67"/>
            <p:cNvSpPr>
              <a:spLocks noChangeArrowheads="1"/>
            </p:cNvSpPr>
            <p:nvPr/>
          </p:nvSpPr>
          <p:spPr bwMode="auto">
            <a:xfrm>
              <a:off x="0" y="2308"/>
              <a:ext cx="128" cy="64"/>
            </a:xfrm>
            <a:prstGeom prst="rect">
              <a:avLst/>
            </a:prstGeom>
            <a:solidFill>
              <a:srgbClr val="F5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68"/>
            <p:cNvSpPr>
              <a:spLocks noChangeArrowheads="1"/>
            </p:cNvSpPr>
            <p:nvPr/>
          </p:nvSpPr>
          <p:spPr bwMode="auto">
            <a:xfrm>
              <a:off x="151" y="2312"/>
              <a:ext cx="192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42 - 112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69"/>
            <p:cNvSpPr>
              <a:spLocks noChangeArrowheads="1"/>
            </p:cNvSpPr>
            <p:nvPr/>
          </p:nvSpPr>
          <p:spPr bwMode="auto">
            <a:xfrm>
              <a:off x="0" y="2395"/>
              <a:ext cx="128" cy="64"/>
            </a:xfrm>
            <a:prstGeom prst="rect">
              <a:avLst/>
            </a:prstGeom>
            <a:solidFill>
              <a:srgbClr val="ED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151" y="2398"/>
              <a:ext cx="221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113 - 226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71"/>
            <p:cNvSpPr>
              <a:spLocks noChangeArrowheads="1"/>
            </p:cNvSpPr>
            <p:nvPr/>
          </p:nvSpPr>
          <p:spPr bwMode="auto">
            <a:xfrm>
              <a:off x="0" y="2482"/>
              <a:ext cx="128" cy="64"/>
            </a:xfrm>
            <a:prstGeom prst="rect">
              <a:avLst/>
            </a:prstGeom>
            <a:solidFill>
              <a:srgbClr val="E0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72"/>
            <p:cNvSpPr>
              <a:spLocks noChangeArrowheads="1"/>
            </p:cNvSpPr>
            <p:nvPr/>
          </p:nvSpPr>
          <p:spPr bwMode="auto">
            <a:xfrm>
              <a:off x="151" y="2485"/>
              <a:ext cx="221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227 - 399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73"/>
            <p:cNvSpPr>
              <a:spLocks noChangeArrowheads="1"/>
            </p:cNvSpPr>
            <p:nvPr/>
          </p:nvSpPr>
          <p:spPr bwMode="auto">
            <a:xfrm>
              <a:off x="0" y="2572"/>
              <a:ext cx="128" cy="64"/>
            </a:xfrm>
            <a:prstGeom prst="rect">
              <a:avLst/>
            </a:prstGeom>
            <a:solidFill>
              <a:srgbClr val="D6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74"/>
            <p:cNvSpPr>
              <a:spLocks noChangeArrowheads="1"/>
            </p:cNvSpPr>
            <p:nvPr/>
          </p:nvSpPr>
          <p:spPr bwMode="auto">
            <a:xfrm>
              <a:off x="151" y="2576"/>
              <a:ext cx="221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400 - 627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75"/>
            <p:cNvSpPr>
              <a:spLocks noChangeArrowheads="1"/>
            </p:cNvSpPr>
            <p:nvPr/>
          </p:nvSpPr>
          <p:spPr bwMode="auto">
            <a:xfrm>
              <a:off x="0" y="2659"/>
              <a:ext cx="128" cy="64"/>
            </a:xfrm>
            <a:prstGeom prst="rect">
              <a:avLst/>
            </a:prstGeom>
            <a:solidFill>
              <a:srgbClr val="C9555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76"/>
            <p:cNvSpPr>
              <a:spLocks noChangeArrowheads="1"/>
            </p:cNvSpPr>
            <p:nvPr/>
          </p:nvSpPr>
          <p:spPr bwMode="auto">
            <a:xfrm>
              <a:off x="151" y="2662"/>
              <a:ext cx="221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628 - 932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0" y="2746"/>
              <a:ext cx="128" cy="64"/>
            </a:xfrm>
            <a:prstGeom prst="rect">
              <a:avLst/>
            </a:prstGeom>
            <a:solidFill>
              <a:srgbClr val="BA3D3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78"/>
            <p:cNvSpPr>
              <a:spLocks noChangeArrowheads="1"/>
            </p:cNvSpPr>
            <p:nvPr/>
          </p:nvSpPr>
          <p:spPr bwMode="auto">
            <a:xfrm>
              <a:off x="150" y="2750"/>
              <a:ext cx="251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933 - 1346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79"/>
            <p:cNvSpPr>
              <a:spLocks noChangeArrowheads="1"/>
            </p:cNvSpPr>
            <p:nvPr/>
          </p:nvSpPr>
          <p:spPr bwMode="auto">
            <a:xfrm>
              <a:off x="0" y="2833"/>
              <a:ext cx="128" cy="64"/>
            </a:xfrm>
            <a:prstGeom prst="rect">
              <a:avLst/>
            </a:prstGeom>
            <a:solidFill>
              <a:srgbClr val="AD2B2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80"/>
            <p:cNvSpPr>
              <a:spLocks noChangeArrowheads="1"/>
            </p:cNvSpPr>
            <p:nvPr/>
          </p:nvSpPr>
          <p:spPr bwMode="auto">
            <a:xfrm>
              <a:off x="151" y="2838"/>
              <a:ext cx="280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1347 - 1983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81"/>
            <p:cNvSpPr>
              <a:spLocks noChangeArrowheads="1"/>
            </p:cNvSpPr>
            <p:nvPr/>
          </p:nvSpPr>
          <p:spPr bwMode="auto">
            <a:xfrm>
              <a:off x="0" y="2919"/>
              <a:ext cx="128" cy="64"/>
            </a:xfrm>
            <a:prstGeom prst="rect">
              <a:avLst/>
            </a:prstGeom>
            <a:solidFill>
              <a:srgbClr val="9E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82"/>
            <p:cNvSpPr>
              <a:spLocks noChangeArrowheads="1"/>
            </p:cNvSpPr>
            <p:nvPr/>
          </p:nvSpPr>
          <p:spPr bwMode="auto">
            <a:xfrm>
              <a:off x="151" y="2922"/>
              <a:ext cx="280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1984 - 3010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tangle 83"/>
            <p:cNvSpPr>
              <a:spLocks noChangeArrowheads="1"/>
            </p:cNvSpPr>
            <p:nvPr/>
          </p:nvSpPr>
          <p:spPr bwMode="auto">
            <a:xfrm>
              <a:off x="0" y="3010"/>
              <a:ext cx="128" cy="64"/>
            </a:xfrm>
            <a:prstGeom prst="rect">
              <a:avLst/>
            </a:prstGeom>
            <a:solidFill>
              <a:srgbClr val="8F0A0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84"/>
            <p:cNvSpPr>
              <a:spLocks noChangeArrowheads="1"/>
            </p:cNvSpPr>
            <p:nvPr/>
          </p:nvSpPr>
          <p:spPr bwMode="auto">
            <a:xfrm>
              <a:off x="151" y="3015"/>
              <a:ext cx="280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3011 - 5930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Rectangle 85"/>
          <p:cNvSpPr>
            <a:spLocks noChangeArrowheads="1"/>
          </p:cNvSpPr>
          <p:nvPr/>
        </p:nvSpPr>
        <p:spPr bwMode="auto">
          <a:xfrm>
            <a:off x="683606" y="1943912"/>
            <a:ext cx="142398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en-US" sz="700" b="1" dirty="0">
                <a:latin typeface="Arial" pitchFamily="34" charset="0"/>
                <a:cs typeface="Arial" pitchFamily="34" charset="0"/>
              </a:rPr>
              <a:t>AREAS OF 500-YEAR FLOOD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2" name="Group 86"/>
          <p:cNvGrpSpPr>
            <a:grpSpLocks/>
          </p:cNvGrpSpPr>
          <p:nvPr/>
        </p:nvGrpSpPr>
        <p:grpSpPr bwMode="auto">
          <a:xfrm>
            <a:off x="683606" y="2096312"/>
            <a:ext cx="636296" cy="982663"/>
            <a:chOff x="0" y="3180"/>
            <a:chExt cx="427" cy="874"/>
          </a:xfrm>
        </p:grpSpPr>
        <p:sp>
          <p:nvSpPr>
            <p:cNvPr id="73" name="Rectangle 87"/>
            <p:cNvSpPr>
              <a:spLocks noChangeArrowheads="1"/>
            </p:cNvSpPr>
            <p:nvPr/>
          </p:nvSpPr>
          <p:spPr bwMode="auto">
            <a:xfrm>
              <a:off x="0" y="3180"/>
              <a:ext cx="128" cy="64"/>
            </a:xfrm>
            <a:prstGeom prst="rect">
              <a:avLst/>
            </a:prstGeom>
            <a:solidFill>
              <a:srgbClr val="FFFF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88"/>
            <p:cNvSpPr>
              <a:spLocks noChangeArrowheads="1"/>
            </p:cNvSpPr>
            <p:nvPr/>
          </p:nvSpPr>
          <p:spPr bwMode="auto">
            <a:xfrm>
              <a:off x="151" y="3183"/>
              <a:ext cx="132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0 - 41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89"/>
            <p:cNvSpPr>
              <a:spLocks noChangeArrowheads="1"/>
            </p:cNvSpPr>
            <p:nvPr/>
          </p:nvSpPr>
          <p:spPr bwMode="auto">
            <a:xfrm>
              <a:off x="0" y="3270"/>
              <a:ext cx="128" cy="64"/>
            </a:xfrm>
            <a:prstGeom prst="rect">
              <a:avLst/>
            </a:prstGeom>
            <a:solidFill>
              <a:srgbClr val="F5F5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90"/>
            <p:cNvSpPr>
              <a:spLocks noChangeArrowheads="1"/>
            </p:cNvSpPr>
            <p:nvPr/>
          </p:nvSpPr>
          <p:spPr bwMode="auto">
            <a:xfrm>
              <a:off x="151" y="3273"/>
              <a:ext cx="190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42 - 112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91"/>
            <p:cNvSpPr>
              <a:spLocks noChangeArrowheads="1"/>
            </p:cNvSpPr>
            <p:nvPr/>
          </p:nvSpPr>
          <p:spPr bwMode="auto">
            <a:xfrm>
              <a:off x="0" y="3357"/>
              <a:ext cx="128" cy="64"/>
            </a:xfrm>
            <a:prstGeom prst="rect">
              <a:avLst/>
            </a:prstGeom>
            <a:solidFill>
              <a:srgbClr val="EDED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92"/>
            <p:cNvSpPr>
              <a:spLocks noChangeArrowheads="1"/>
            </p:cNvSpPr>
            <p:nvPr/>
          </p:nvSpPr>
          <p:spPr bwMode="auto">
            <a:xfrm>
              <a:off x="151" y="3359"/>
              <a:ext cx="219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113 - 226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93"/>
            <p:cNvSpPr>
              <a:spLocks noChangeArrowheads="1"/>
            </p:cNvSpPr>
            <p:nvPr/>
          </p:nvSpPr>
          <p:spPr bwMode="auto">
            <a:xfrm>
              <a:off x="0" y="3444"/>
              <a:ext cx="128" cy="64"/>
            </a:xfrm>
            <a:prstGeom prst="rect">
              <a:avLst/>
            </a:prstGeom>
            <a:solidFill>
              <a:srgbClr val="E0E0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94"/>
            <p:cNvSpPr>
              <a:spLocks noChangeArrowheads="1"/>
            </p:cNvSpPr>
            <p:nvPr/>
          </p:nvSpPr>
          <p:spPr bwMode="auto">
            <a:xfrm>
              <a:off x="151" y="3448"/>
              <a:ext cx="219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227 - 399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95"/>
            <p:cNvSpPr>
              <a:spLocks noChangeArrowheads="1"/>
            </p:cNvSpPr>
            <p:nvPr/>
          </p:nvSpPr>
          <p:spPr bwMode="auto">
            <a:xfrm>
              <a:off x="0" y="3530"/>
              <a:ext cx="128" cy="64"/>
            </a:xfrm>
            <a:prstGeom prst="rect">
              <a:avLst/>
            </a:prstGeom>
            <a:solidFill>
              <a:srgbClr val="D6D6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96"/>
            <p:cNvSpPr>
              <a:spLocks noChangeArrowheads="1"/>
            </p:cNvSpPr>
            <p:nvPr/>
          </p:nvSpPr>
          <p:spPr bwMode="auto">
            <a:xfrm>
              <a:off x="151" y="3533"/>
              <a:ext cx="219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400 - 627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97"/>
            <p:cNvSpPr>
              <a:spLocks noChangeArrowheads="1"/>
            </p:cNvSpPr>
            <p:nvPr/>
          </p:nvSpPr>
          <p:spPr bwMode="auto">
            <a:xfrm>
              <a:off x="0" y="3617"/>
              <a:ext cx="128" cy="64"/>
            </a:xfrm>
            <a:prstGeom prst="rect">
              <a:avLst/>
            </a:prstGeom>
            <a:solidFill>
              <a:srgbClr val="C9C95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98"/>
            <p:cNvSpPr>
              <a:spLocks noChangeArrowheads="1"/>
            </p:cNvSpPr>
            <p:nvPr/>
          </p:nvSpPr>
          <p:spPr bwMode="auto">
            <a:xfrm>
              <a:off x="151" y="3621"/>
              <a:ext cx="219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628 - 932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99"/>
            <p:cNvSpPr>
              <a:spLocks noChangeArrowheads="1"/>
            </p:cNvSpPr>
            <p:nvPr/>
          </p:nvSpPr>
          <p:spPr bwMode="auto">
            <a:xfrm>
              <a:off x="0" y="3704"/>
              <a:ext cx="128" cy="64"/>
            </a:xfrm>
            <a:prstGeom prst="rect">
              <a:avLst/>
            </a:prstGeom>
            <a:solidFill>
              <a:srgbClr val="BABA3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100"/>
            <p:cNvSpPr>
              <a:spLocks noChangeArrowheads="1"/>
            </p:cNvSpPr>
            <p:nvPr/>
          </p:nvSpPr>
          <p:spPr bwMode="auto">
            <a:xfrm>
              <a:off x="151" y="3712"/>
              <a:ext cx="248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933 - 1346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101"/>
            <p:cNvSpPr>
              <a:spLocks noChangeArrowheads="1"/>
            </p:cNvSpPr>
            <p:nvPr/>
          </p:nvSpPr>
          <p:spPr bwMode="auto">
            <a:xfrm>
              <a:off x="0" y="3794"/>
              <a:ext cx="128" cy="64"/>
            </a:xfrm>
            <a:prstGeom prst="rect">
              <a:avLst/>
            </a:prstGeom>
            <a:solidFill>
              <a:srgbClr val="ADAD2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Rectangle 102"/>
            <p:cNvSpPr>
              <a:spLocks noChangeArrowheads="1"/>
            </p:cNvSpPr>
            <p:nvPr/>
          </p:nvSpPr>
          <p:spPr bwMode="auto">
            <a:xfrm>
              <a:off x="149" y="3796"/>
              <a:ext cx="278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1347 - 1983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Rectangle 103"/>
            <p:cNvSpPr>
              <a:spLocks noChangeArrowheads="1"/>
            </p:cNvSpPr>
            <p:nvPr/>
          </p:nvSpPr>
          <p:spPr bwMode="auto">
            <a:xfrm>
              <a:off x="0" y="3881"/>
              <a:ext cx="128" cy="64"/>
            </a:xfrm>
            <a:prstGeom prst="rect">
              <a:avLst/>
            </a:prstGeom>
            <a:solidFill>
              <a:srgbClr val="9E9E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104"/>
            <p:cNvSpPr>
              <a:spLocks noChangeArrowheads="1"/>
            </p:cNvSpPr>
            <p:nvPr/>
          </p:nvSpPr>
          <p:spPr bwMode="auto">
            <a:xfrm>
              <a:off x="149" y="3887"/>
              <a:ext cx="278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 dirty="0">
                  <a:latin typeface="Arial" pitchFamily="34" charset="0"/>
                  <a:cs typeface="Arial" pitchFamily="34" charset="0"/>
                </a:rPr>
                <a:t>1984 - 3010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105"/>
            <p:cNvSpPr>
              <a:spLocks noChangeArrowheads="1"/>
            </p:cNvSpPr>
            <p:nvPr/>
          </p:nvSpPr>
          <p:spPr bwMode="auto">
            <a:xfrm>
              <a:off x="0" y="3968"/>
              <a:ext cx="128" cy="64"/>
            </a:xfrm>
            <a:prstGeom prst="rect">
              <a:avLst/>
            </a:prstGeom>
            <a:solidFill>
              <a:srgbClr val="8F8F0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106"/>
            <p:cNvSpPr>
              <a:spLocks noChangeArrowheads="1"/>
            </p:cNvSpPr>
            <p:nvPr/>
          </p:nvSpPr>
          <p:spPr bwMode="auto">
            <a:xfrm>
              <a:off x="149" y="3972"/>
              <a:ext cx="278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600">
                  <a:latin typeface="Arial" pitchFamily="34" charset="0"/>
                  <a:cs typeface="Arial" pitchFamily="34" charset="0"/>
                </a:rPr>
                <a:t>3011 - 5930</a:t>
              </a:r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Information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0519"/>
            <a:ext cx="5514975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i="0" dirty="0"/>
              <a:t>A computer-based system that stores geographically referenced data layers </a:t>
            </a:r>
            <a:r>
              <a:rPr lang="en-US" i="0" dirty="0">
                <a:solidFill>
                  <a:schemeClr val="tx1"/>
                </a:solidFill>
              </a:rPr>
              <a:t>(features) </a:t>
            </a:r>
            <a:r>
              <a:rPr lang="en-US" i="0" dirty="0"/>
              <a:t>and links it with non-graphic data tables </a:t>
            </a:r>
            <a:r>
              <a:rPr lang="en-US" i="0" dirty="0">
                <a:solidFill>
                  <a:schemeClr val="tx1"/>
                </a:solidFill>
              </a:rPr>
              <a:t>(attributes) </a:t>
            </a:r>
          </a:p>
          <a:p>
            <a:pPr>
              <a:lnSpc>
                <a:spcPct val="100000"/>
              </a:lnSpc>
            </a:pPr>
            <a:r>
              <a:rPr lang="en-US" i="0" dirty="0" smtClean="0"/>
              <a:t>Allows </a:t>
            </a:r>
            <a:r>
              <a:rPr lang="en-US" i="0" dirty="0"/>
              <a:t>for a wide range of information processing, including manipulation, analysis, and </a:t>
            </a:r>
            <a:r>
              <a:rPr lang="en-US" i="0" dirty="0" smtClean="0"/>
              <a:t>modeling</a:t>
            </a:r>
          </a:p>
          <a:p>
            <a:pPr>
              <a:lnSpc>
                <a:spcPct val="100000"/>
              </a:lnSpc>
            </a:pPr>
            <a:r>
              <a:rPr lang="en-US" i="0" dirty="0" smtClean="0"/>
              <a:t>A </a:t>
            </a:r>
            <a:r>
              <a:rPr lang="en-US" i="0" dirty="0"/>
              <a:t>GIS also allows for map display and </a:t>
            </a:r>
            <a:r>
              <a:rPr lang="en-US" i="0" dirty="0" smtClean="0"/>
              <a:t>production</a:t>
            </a:r>
            <a:endParaRPr lang="en-US" i="0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143625" y="1524685"/>
            <a:ext cx="2743200" cy="4075331"/>
            <a:chOff x="6172200" y="1916668"/>
            <a:chExt cx="2743200" cy="4075331"/>
          </a:xfrm>
        </p:grpSpPr>
        <p:pic>
          <p:nvPicPr>
            <p:cNvPr id="5" name="Picture 4" descr="layer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362200"/>
              <a:ext cx="2743200" cy="32004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6" name="TextBox 13"/>
            <p:cNvSpPr txBox="1"/>
            <p:nvPr/>
          </p:nvSpPr>
          <p:spPr>
            <a:xfrm>
              <a:off x="6172200" y="1916668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Data Model of Reality</a:t>
              </a:r>
            </a:p>
          </p:txBody>
        </p:sp>
        <p:sp>
          <p:nvSpPr>
            <p:cNvPr id="7" name="TextBox 14"/>
            <p:cNvSpPr txBox="1"/>
            <p:nvPr/>
          </p:nvSpPr>
          <p:spPr>
            <a:xfrm>
              <a:off x="6172200" y="5715000"/>
              <a:ext cx="2743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Source: ESRI, Inc.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2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Nile Virus Cases in Wild Birds in 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60" descr="m6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5" name="Picture 1061" descr="m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6" name="Picture 1062" descr="m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7" name="Picture 1063" descr="m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8" name="Picture 1064" descr="m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9" name="Picture 1065" descr="m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10" name="Picture 1066" descr="m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11" name="Picture 1067" descr="m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12" name="Picture 1068" descr="m4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pic>
        <p:nvPicPr>
          <p:cNvPr id="13" name="Picture 1069" descr="m4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6300" y="1600200"/>
            <a:ext cx="4857750" cy="4572000"/>
          </a:xfrm>
          <a:prstGeom prst="rect">
            <a:avLst/>
          </a:prstGeom>
          <a:noFill/>
        </p:spPr>
      </p:pic>
      <p:sp>
        <p:nvSpPr>
          <p:cNvPr id="14" name="Line 1070"/>
          <p:cNvSpPr>
            <a:spLocks noChangeShapeType="1"/>
          </p:cNvSpPr>
          <p:nvPr/>
        </p:nvSpPr>
        <p:spPr bwMode="auto">
          <a:xfrm flipV="1">
            <a:off x="4529001" y="5837344"/>
            <a:ext cx="265176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071"/>
          <p:cNvSpPr>
            <a:spLocks noChangeShapeType="1"/>
          </p:cNvSpPr>
          <p:nvPr/>
        </p:nvSpPr>
        <p:spPr bwMode="auto">
          <a:xfrm flipV="1">
            <a:off x="4794177" y="5837344"/>
            <a:ext cx="18288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072"/>
          <p:cNvSpPr>
            <a:spLocks noChangeShapeType="1"/>
          </p:cNvSpPr>
          <p:nvPr/>
        </p:nvSpPr>
        <p:spPr bwMode="auto">
          <a:xfrm>
            <a:off x="4977057" y="5837344"/>
            <a:ext cx="18288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073"/>
          <p:cNvSpPr>
            <a:spLocks noChangeShapeType="1"/>
          </p:cNvSpPr>
          <p:nvPr/>
        </p:nvSpPr>
        <p:spPr bwMode="auto">
          <a:xfrm>
            <a:off x="5159937" y="5837344"/>
            <a:ext cx="310896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074"/>
          <p:cNvSpPr>
            <a:spLocks noChangeShapeType="1"/>
          </p:cNvSpPr>
          <p:nvPr/>
        </p:nvSpPr>
        <p:spPr bwMode="auto">
          <a:xfrm>
            <a:off x="5470833" y="5837344"/>
            <a:ext cx="173736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075"/>
          <p:cNvSpPr>
            <a:spLocks noChangeShapeType="1"/>
          </p:cNvSpPr>
          <p:nvPr/>
        </p:nvSpPr>
        <p:spPr bwMode="auto">
          <a:xfrm flipV="1">
            <a:off x="5644569" y="5837344"/>
            <a:ext cx="128016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076"/>
          <p:cNvSpPr>
            <a:spLocks noChangeShapeType="1"/>
          </p:cNvSpPr>
          <p:nvPr/>
        </p:nvSpPr>
        <p:spPr bwMode="auto">
          <a:xfrm>
            <a:off x="5772585" y="5837344"/>
            <a:ext cx="22860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77"/>
          <p:cNvSpPr>
            <a:spLocks noChangeShapeType="1"/>
          </p:cNvSpPr>
          <p:nvPr/>
        </p:nvSpPr>
        <p:spPr bwMode="auto">
          <a:xfrm flipV="1">
            <a:off x="6001185" y="5837344"/>
            <a:ext cx="13716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078"/>
          <p:cNvSpPr>
            <a:spLocks noChangeShapeType="1"/>
          </p:cNvSpPr>
          <p:nvPr/>
        </p:nvSpPr>
        <p:spPr bwMode="auto">
          <a:xfrm>
            <a:off x="6138344" y="5836622"/>
            <a:ext cx="256032" cy="1444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1079"/>
          <p:cNvSpPr>
            <a:spLocks noChangeShapeType="1"/>
          </p:cNvSpPr>
          <p:nvPr/>
        </p:nvSpPr>
        <p:spPr bwMode="auto">
          <a:xfrm>
            <a:off x="6391323" y="5837344"/>
            <a:ext cx="18288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080"/>
          <p:cNvSpPr>
            <a:spLocks noChangeShapeType="1"/>
          </p:cNvSpPr>
          <p:nvPr/>
        </p:nvSpPr>
        <p:spPr bwMode="auto">
          <a:xfrm flipV="1">
            <a:off x="6574203" y="5837344"/>
            <a:ext cx="310896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" name="Picture 1082" descr="mosquit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37212" y="3667126"/>
            <a:ext cx="1295400" cy="1030287"/>
          </a:xfrm>
          <a:prstGeom prst="rect">
            <a:avLst/>
          </a:prstGeom>
          <a:noFill/>
        </p:spPr>
      </p:pic>
      <p:sp>
        <p:nvSpPr>
          <p:cNvPr id="26" name="Rectangle 1084"/>
          <p:cNvSpPr>
            <a:spLocks noChangeArrowheads="1"/>
          </p:cNvSpPr>
          <p:nvPr/>
        </p:nvSpPr>
        <p:spPr bwMode="auto">
          <a:xfrm>
            <a:off x="2146300" y="1593715"/>
            <a:ext cx="485775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Web-Based GIS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 smtClean="0"/>
              <a:t>Rice University Tree Map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/>
              <a:t>http://</a:t>
            </a:r>
            <a:r>
              <a:rPr lang="en-US" sz="2400" dirty="0" smtClean="0"/>
              <a:t>fon-gis.rice.edu/ricetrees</a:t>
            </a:r>
            <a:endParaRPr lang="en-US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/>
              <a:t>My City Houston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/>
              <a:t>http://</a:t>
            </a:r>
            <a:r>
              <a:rPr lang="en-US" sz="2400" dirty="0" smtClean="0"/>
              <a:t>mycity.houstontx.gov/public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/>
              <a:t>ArcGIS Online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/>
              <a:t>http://www.arcgis.com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/>
              <a:t>Story Maps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/>
              <a:t>http://storymaps.esri.com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6" y="2189889"/>
            <a:ext cx="4913312" cy="37966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GIS Data Components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277012"/>
            <a:ext cx="3868340" cy="823912"/>
          </a:xfrm>
        </p:spPr>
        <p:txBody>
          <a:bodyPr/>
          <a:lstStyle/>
          <a:p>
            <a:r>
              <a:rPr lang="en-US" dirty="0" smtClean="0"/>
              <a:t>Features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24909" y="1277012"/>
            <a:ext cx="3887391" cy="823912"/>
          </a:xfrm>
        </p:spPr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9"/>
          <a:stretch/>
        </p:blipFill>
        <p:spPr>
          <a:xfrm>
            <a:off x="4917930" y="2245920"/>
            <a:ext cx="3794370" cy="32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7" y="2189889"/>
            <a:ext cx="4913310" cy="37966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Selecting Data by Attributes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1" y="1277012"/>
            <a:ext cx="4713683" cy="823912"/>
          </a:xfrm>
        </p:spPr>
        <p:txBody>
          <a:bodyPr/>
          <a:lstStyle/>
          <a:p>
            <a:r>
              <a:rPr lang="en-US" i="0" dirty="0" smtClean="0"/>
              <a:t>Sub-Region = South Atlantic</a:t>
            </a:r>
            <a:endParaRPr lang="en-US" i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4" y="2181951"/>
            <a:ext cx="3115089" cy="3684588"/>
          </a:xfrm>
        </p:spPr>
      </p:pic>
    </p:spTree>
    <p:extLst>
      <p:ext uri="{BB962C8B-B14F-4D97-AF65-F5344CB8AC3E}">
        <p14:creationId xmlns:p14="http://schemas.microsoft.com/office/powerpoint/2010/main" val="32843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98451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Symbolizing Data by Attributes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253201"/>
            <a:ext cx="3868340" cy="47691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Display Categories (Sub-region)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24909" y="1290363"/>
            <a:ext cx="3887391" cy="43974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Display Quantities (Population)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04" y="3325956"/>
            <a:ext cx="4114800" cy="3179618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38939"/>
          <a:stretch/>
        </p:blipFill>
        <p:spPr>
          <a:xfrm>
            <a:off x="4917930" y="1770252"/>
            <a:ext cx="3794370" cy="1778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1" y="3327587"/>
            <a:ext cx="4112690" cy="317798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4"/>
          <a:stretch/>
        </p:blipFill>
        <p:spPr>
          <a:xfrm>
            <a:off x="629841" y="1770252"/>
            <a:ext cx="3868737" cy="1763523"/>
          </a:xfrm>
        </p:spPr>
      </p:pic>
    </p:spTree>
    <p:extLst>
      <p:ext uri="{BB962C8B-B14F-4D97-AF65-F5344CB8AC3E}">
        <p14:creationId xmlns:p14="http://schemas.microsoft.com/office/powerpoint/2010/main" val="14895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Data </a:t>
            </a:r>
            <a:r>
              <a:rPr lang="en-US" dirty="0" smtClean="0"/>
              <a:t>– Points 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5" y="1107225"/>
            <a:ext cx="6887841" cy="5322423"/>
          </a:xfrm>
        </p:spPr>
      </p:pic>
    </p:spTree>
    <p:extLst>
      <p:ext uri="{BB962C8B-B14F-4D97-AF65-F5344CB8AC3E}">
        <p14:creationId xmlns:p14="http://schemas.microsoft.com/office/powerpoint/2010/main" val="29101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Data – Lines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5" y="1107225"/>
            <a:ext cx="6887841" cy="53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5" y="1107225"/>
            <a:ext cx="6887840" cy="5322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Data - Polygons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pping Imagery - Presentation_Summer2017.pptx" id="{CFE84DE1-3AFC-4A83-91E5-DE1EF13A2F70}" vid="{93D8343E-9E1F-4E76-8424-FFEBC394F3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</Template>
  <TotalTime>187</TotalTime>
  <Words>473</Words>
  <Application>Microsoft Office PowerPoint</Application>
  <PresentationFormat>On-screen Show (4:3)</PresentationFormat>
  <Paragraphs>124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Introduction to GIS</vt:lpstr>
      <vt:lpstr>Geographic Information Systems</vt:lpstr>
      <vt:lpstr>GIS Data</vt:lpstr>
      <vt:lpstr>GIS Data Components</vt:lpstr>
      <vt:lpstr>Selecting Data by Attributes</vt:lpstr>
      <vt:lpstr>Symbolizing Data by Attributes</vt:lpstr>
      <vt:lpstr>Vector Data – Points </vt:lpstr>
      <vt:lpstr>Vector Data – Lines </vt:lpstr>
      <vt:lpstr>Vector Data - Polygons</vt:lpstr>
      <vt:lpstr>PowerPoint Presentation</vt:lpstr>
      <vt:lpstr>Vector Data</vt:lpstr>
      <vt:lpstr>Raster Data</vt:lpstr>
      <vt:lpstr>Raster Data</vt:lpstr>
      <vt:lpstr>Vector Data vs. Raster Data</vt:lpstr>
      <vt:lpstr>Coordinate Systems and Projections</vt:lpstr>
      <vt:lpstr>Coordinate Systems and Projections</vt:lpstr>
      <vt:lpstr>GIS Projects</vt:lpstr>
      <vt:lpstr>Population Change by Census Tract</vt:lpstr>
      <vt:lpstr>Population by Census Block in FEMA Flood Zones</vt:lpstr>
      <vt:lpstr>West Nile Virus Cases in Wild Birds in 2000</vt:lpstr>
      <vt:lpstr>Web-Based GIS Applications</vt:lpstr>
    </vt:vector>
  </TitlesOfParts>
  <Company>Fondren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GIS</dc:title>
  <dc:creator>gisstaff</dc:creator>
  <cp:lastModifiedBy>gisstaff</cp:lastModifiedBy>
  <cp:revision>16</cp:revision>
  <dcterms:created xsi:type="dcterms:W3CDTF">2017-08-03T17:09:44Z</dcterms:created>
  <dcterms:modified xsi:type="dcterms:W3CDTF">2017-08-04T16:59:58Z</dcterms:modified>
</cp:coreProperties>
</file>